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21"/>
  </p:notesMasterIdLst>
  <p:sldIdLst>
    <p:sldId id="256" r:id="rId3"/>
    <p:sldId id="257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0" r:id="rId16"/>
    <p:sldId id="281" r:id="rId17"/>
    <p:sldId id="282" r:id="rId18"/>
    <p:sldId id="284" r:id="rId19"/>
    <p:sldId id="285" r:id="rId20"/>
  </p:sldIdLst>
  <p:sldSz cx="9906000" cy="6858000" type="A4"/>
  <p:notesSz cx="6858000" cy="9144000"/>
  <p:embeddedFontLst>
    <p:embeddedFont>
      <p:font typeface="Meiryo" panose="020B0604030504040204" pitchFamily="50" charset="-128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lvetica Neue" panose="020B060007020508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越中谷 郁美" userId="fecfc6bd0d670767" providerId="LiveId" clId="{0DAF3A2F-AED7-4342-A7E1-65FFD49A9F5E}"/>
    <pc:docChg chg="delSld modSld">
      <pc:chgData name="越中谷 郁美" userId="fecfc6bd0d670767" providerId="LiveId" clId="{0DAF3A2F-AED7-4342-A7E1-65FFD49A9F5E}" dt="2021-03-11T12:01:11.154" v="13" actId="47"/>
      <pc:docMkLst>
        <pc:docMk/>
      </pc:docMkLst>
      <pc:sldChg chg="del">
        <pc:chgData name="越中谷 郁美" userId="fecfc6bd0d670767" providerId="LiveId" clId="{0DAF3A2F-AED7-4342-A7E1-65FFD49A9F5E}" dt="2021-03-11T11:48:21.447" v="0" actId="47"/>
        <pc:sldMkLst>
          <pc:docMk/>
          <pc:sldMk cId="0" sldId="259"/>
        </pc:sldMkLst>
      </pc:sldChg>
      <pc:sldChg chg="modSp mod">
        <pc:chgData name="越中谷 郁美" userId="fecfc6bd0d670767" providerId="LiveId" clId="{0DAF3A2F-AED7-4342-A7E1-65FFD49A9F5E}" dt="2021-03-11T11:49:00.590" v="3" actId="20577"/>
        <pc:sldMkLst>
          <pc:docMk/>
          <pc:sldMk cId="0" sldId="260"/>
        </pc:sldMkLst>
        <pc:spChg chg="mod">
          <ac:chgData name="越中谷 郁美" userId="fecfc6bd0d670767" providerId="LiveId" clId="{0DAF3A2F-AED7-4342-A7E1-65FFD49A9F5E}" dt="2021-03-11T11:49:00.590" v="3" actId="20577"/>
          <ac:spMkLst>
            <pc:docMk/>
            <pc:sldMk cId="0" sldId="260"/>
            <ac:spMk id="110" creationId="{00000000-0000-0000-0000-000000000000}"/>
          </ac:spMkLst>
        </pc:spChg>
      </pc:sldChg>
      <pc:sldChg chg="del">
        <pc:chgData name="越中谷 郁美" userId="fecfc6bd0d670767" providerId="LiveId" clId="{0DAF3A2F-AED7-4342-A7E1-65FFD49A9F5E}" dt="2021-03-11T11:48:25.884" v="1" actId="47"/>
        <pc:sldMkLst>
          <pc:docMk/>
          <pc:sldMk cId="0" sldId="261"/>
        </pc:sldMkLst>
      </pc:sldChg>
      <pc:sldChg chg="del">
        <pc:chgData name="越中谷 郁美" userId="fecfc6bd0d670767" providerId="LiveId" clId="{0DAF3A2F-AED7-4342-A7E1-65FFD49A9F5E}" dt="2021-03-11T11:59:47.667" v="4" actId="47"/>
        <pc:sldMkLst>
          <pc:docMk/>
          <pc:sldMk cId="0" sldId="271"/>
        </pc:sldMkLst>
      </pc:sldChg>
      <pc:sldChg chg="del">
        <pc:chgData name="越中谷 郁美" userId="fecfc6bd0d670767" providerId="LiveId" clId="{0DAF3A2F-AED7-4342-A7E1-65FFD49A9F5E}" dt="2021-03-11T11:59:55.537" v="5" actId="47"/>
        <pc:sldMkLst>
          <pc:docMk/>
          <pc:sldMk cId="0" sldId="272"/>
        </pc:sldMkLst>
      </pc:sldChg>
      <pc:sldChg chg="del">
        <pc:chgData name="越中谷 郁美" userId="fecfc6bd0d670767" providerId="LiveId" clId="{0DAF3A2F-AED7-4342-A7E1-65FFD49A9F5E}" dt="2021-03-11T11:59:57.646" v="6" actId="47"/>
        <pc:sldMkLst>
          <pc:docMk/>
          <pc:sldMk cId="0" sldId="273"/>
        </pc:sldMkLst>
      </pc:sldChg>
      <pc:sldChg chg="del">
        <pc:chgData name="越中谷 郁美" userId="fecfc6bd0d670767" providerId="LiveId" clId="{0DAF3A2F-AED7-4342-A7E1-65FFD49A9F5E}" dt="2021-03-11T11:59:59.069" v="7" actId="47"/>
        <pc:sldMkLst>
          <pc:docMk/>
          <pc:sldMk cId="0" sldId="274"/>
        </pc:sldMkLst>
      </pc:sldChg>
      <pc:sldChg chg="del">
        <pc:chgData name="越中谷 郁美" userId="fecfc6bd0d670767" providerId="LiveId" clId="{0DAF3A2F-AED7-4342-A7E1-65FFD49A9F5E}" dt="2021-03-11T12:00:00.860" v="8" actId="47"/>
        <pc:sldMkLst>
          <pc:docMk/>
          <pc:sldMk cId="0" sldId="275"/>
        </pc:sldMkLst>
      </pc:sldChg>
      <pc:sldChg chg="del">
        <pc:chgData name="越中谷 郁美" userId="fecfc6bd0d670767" providerId="LiveId" clId="{0DAF3A2F-AED7-4342-A7E1-65FFD49A9F5E}" dt="2021-03-11T12:00:02.549" v="9" actId="47"/>
        <pc:sldMkLst>
          <pc:docMk/>
          <pc:sldMk cId="0" sldId="276"/>
        </pc:sldMkLst>
      </pc:sldChg>
      <pc:sldChg chg="del">
        <pc:chgData name="越中谷 郁美" userId="fecfc6bd0d670767" providerId="LiveId" clId="{0DAF3A2F-AED7-4342-A7E1-65FFD49A9F5E}" dt="2021-03-11T12:00:09.461" v="10" actId="47"/>
        <pc:sldMkLst>
          <pc:docMk/>
          <pc:sldMk cId="0" sldId="277"/>
        </pc:sldMkLst>
      </pc:sldChg>
      <pc:sldChg chg="del">
        <pc:chgData name="越中谷 郁美" userId="fecfc6bd0d670767" providerId="LiveId" clId="{0DAF3A2F-AED7-4342-A7E1-65FFD49A9F5E}" dt="2021-03-11T12:00:11.641" v="11" actId="47"/>
        <pc:sldMkLst>
          <pc:docMk/>
          <pc:sldMk cId="0" sldId="278"/>
        </pc:sldMkLst>
      </pc:sldChg>
      <pc:sldChg chg="del">
        <pc:chgData name="越中谷 郁美" userId="fecfc6bd0d670767" providerId="LiveId" clId="{0DAF3A2F-AED7-4342-A7E1-65FFD49A9F5E}" dt="2021-03-11T12:00:13.357" v="12" actId="47"/>
        <pc:sldMkLst>
          <pc:docMk/>
          <pc:sldMk cId="0" sldId="279"/>
        </pc:sldMkLst>
      </pc:sldChg>
      <pc:sldChg chg="del">
        <pc:chgData name="越中谷 郁美" userId="fecfc6bd0d670767" providerId="LiveId" clId="{0DAF3A2F-AED7-4342-A7E1-65FFD49A9F5E}" dt="2021-03-11T12:01:11.154" v="13" actId="47"/>
        <pc:sldMkLst>
          <pc:docMk/>
          <pc:sldMk cId="0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9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9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9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9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9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9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9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9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79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a610e4b88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a610e4b88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a610e4b88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a610e4b88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a610e4b8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a610e4b8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a610e4b88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a610e4b88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ce1f4181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9ce1f4181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730b4c4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730b4c4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9a4404f5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9a4404f5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a610e4b88_0_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a610e4b88_0_1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a610e4b88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a610e4b88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971a5b60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971a5b60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a610e4b88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a610e4b88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a610e4b8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a610e4b8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610e4b88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a610e4b88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a610e4b8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a610e4b8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610e4b8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a610e4b8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94f40ff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a94f40ff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a610e4b88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8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a610e4b88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x">
  <p:cSld name="TITLE_AND_BOD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/>
          <p:nvPr/>
        </p:nvSpPr>
        <p:spPr>
          <a:xfrm>
            <a:off x="4953000" y="-167"/>
            <a:ext cx="4953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287625" y="1644233"/>
            <a:ext cx="43824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Char char="○"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Char char="■"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Char char="○"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Char char="■"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Char char="●"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Char char="○"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Char char="■"/>
              <a:defRPr sz="49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1"/>
          </p:nvPr>
        </p:nvSpPr>
        <p:spPr>
          <a:xfrm>
            <a:off x="287625" y="3737433"/>
            <a:ext cx="43824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5351125" y="965433"/>
            <a:ext cx="41568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337675" y="5640767"/>
            <a:ext cx="64986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 hasCustomPrompt="1"/>
          </p:nvPr>
        </p:nvSpPr>
        <p:spPr>
          <a:xfrm>
            <a:off x="337675" y="1474833"/>
            <a:ext cx="923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Char char="●"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Char char="○"/>
              <a:defRPr sz="1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Char char="■"/>
              <a:defRPr sz="1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Char char="●"/>
              <a:defRPr sz="1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Char char="○"/>
              <a:defRPr sz="1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Char char="■"/>
              <a:defRPr sz="1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Char char="●"/>
              <a:defRPr sz="1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Char char="○"/>
              <a:defRPr sz="1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Char char="■"/>
              <a:defRPr sz="14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337675" y="4202967"/>
            <a:ext cx="923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6217920"/>
            <a:ext cx="9906000" cy="640200"/>
          </a:xfrm>
          <a:prstGeom prst="rect">
            <a:avLst/>
          </a:prstGeom>
          <a:solidFill>
            <a:srgbClr val="4494DD"/>
          </a:solidFill>
          <a:ln>
            <a:noFill/>
          </a:ln>
          <a:effectLst>
            <a:outerShdw blurRad="38100" dist="127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8750" tIns="48750" rIns="48750" bIns="48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sldNum" idx="12"/>
          </p:nvPr>
        </p:nvSpPr>
        <p:spPr>
          <a:xfrm>
            <a:off x="9343103" y="6401929"/>
            <a:ext cx="2661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Calibri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Calibri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Calibri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Calibri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Calibri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Calibri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Calibri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Calibri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2" name="Google Shape;12;p3"/>
          <p:cNvSpPr txBox="1"/>
          <p:nvPr/>
        </p:nvSpPr>
        <p:spPr>
          <a:xfrm>
            <a:off x="119919" y="6304051"/>
            <a:ext cx="42123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48750" rIns="48750" bIns="48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Calibri"/>
              <a:buNone/>
            </a:pPr>
            <a:r>
              <a:rPr lang="ja-JP" sz="1200" b="0" i="0" u="none" strike="noStrike" cap="non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イベントのビジネスマッチングを加速する</a:t>
            </a:r>
            <a:endParaRPr sz="1200" b="0" i="0" u="none" strike="noStrike" cap="none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200"/>
              <a:buFont typeface="Calibri"/>
              <a:buNone/>
            </a:pPr>
            <a:r>
              <a:rPr lang="ja-JP" sz="1200" b="0" i="0" u="none" strike="noStrike" cap="non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©︎201</a:t>
            </a:r>
            <a:r>
              <a:rPr lang="ja-JP" sz="120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ja-JP" sz="1200" b="0" i="0" u="none" strike="noStrike" cap="none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 EventHub All Rights Reserved</a:t>
            </a:r>
            <a:endParaRPr sz="1200" b="0" i="0" u="none" strike="noStrike" cap="none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13;p3"/>
          <p:cNvCxnSpPr/>
          <p:nvPr/>
        </p:nvCxnSpPr>
        <p:spPr>
          <a:xfrm rot="10800000" flipH="1">
            <a:off x="-103575" y="558631"/>
            <a:ext cx="10191900" cy="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4690" y="6366812"/>
            <a:ext cx="1604512" cy="34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/>
        </p:nvSpPr>
        <p:spPr>
          <a:xfrm>
            <a:off x="170682" y="141961"/>
            <a:ext cx="8262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iryo"/>
              <a:buNone/>
            </a:pPr>
            <a:endParaRPr sz="1800" b="1" i="0" u="none" strike="noStrike" cap="non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337684" y="992767"/>
            <a:ext cx="923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61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337675" y="3778833"/>
            <a:ext cx="923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25" name="Google Shape;25;p6"/>
          <p:cNvSpPr/>
          <p:nvPr/>
        </p:nvSpPr>
        <p:spPr>
          <a:xfrm>
            <a:off x="-54112" y="-101600"/>
            <a:ext cx="10014300" cy="910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28" name="Google Shape;28;p7"/>
          <p:cNvSpPr/>
          <p:nvPr/>
        </p:nvSpPr>
        <p:spPr>
          <a:xfrm>
            <a:off x="-54112" y="-101600"/>
            <a:ext cx="10014300" cy="910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4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5235100" y="1536633"/>
            <a:ext cx="4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337675" y="740800"/>
            <a:ext cx="3042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37675" y="1852800"/>
            <a:ext cx="3042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531104" y="600200"/>
            <a:ext cx="68985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6248" y="1064514"/>
            <a:ext cx="72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4"/>
              <a:buFont typeface="Arial"/>
              <a:buNone/>
              <a:defRPr sz="309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4"/>
              <a:buFont typeface="Arial"/>
              <a:buNone/>
              <a:defRPr sz="309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4"/>
              <a:buFont typeface="Arial"/>
              <a:buNone/>
              <a:defRPr sz="309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4"/>
              <a:buFont typeface="Arial"/>
              <a:buNone/>
              <a:defRPr sz="309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4"/>
              <a:buFont typeface="Arial"/>
              <a:buNone/>
              <a:defRPr sz="309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4"/>
              <a:buFont typeface="Arial"/>
              <a:buNone/>
              <a:defRPr sz="309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4"/>
              <a:buFont typeface="Arial"/>
              <a:buNone/>
              <a:defRPr sz="309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4"/>
              <a:buFont typeface="Arial"/>
              <a:buNone/>
              <a:defRPr sz="309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4"/>
              <a:buFont typeface="Arial"/>
              <a:buNone/>
              <a:defRPr sz="309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308783" y="5640705"/>
            <a:ext cx="2661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8"/>
              <a:buFont typeface="Calibri"/>
              <a:buNone/>
              <a:defRPr sz="17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8"/>
              <a:buFont typeface="Calibri"/>
              <a:buNone/>
              <a:defRPr sz="17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8"/>
              <a:buFont typeface="Calibri"/>
              <a:buNone/>
              <a:defRPr sz="17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8"/>
              <a:buFont typeface="Calibri"/>
              <a:buNone/>
              <a:defRPr sz="17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8"/>
              <a:buFont typeface="Calibri"/>
              <a:buNone/>
              <a:defRPr sz="17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8"/>
              <a:buFont typeface="Calibri"/>
              <a:buNone/>
              <a:defRPr sz="17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8"/>
              <a:buFont typeface="Calibri"/>
              <a:buNone/>
              <a:defRPr sz="17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8"/>
              <a:buFont typeface="Calibri"/>
              <a:buNone/>
              <a:defRPr sz="17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68"/>
              <a:buFont typeface="Calibri"/>
              <a:buNone/>
              <a:defRPr sz="17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>
            <a:lvl1pPr lvl="0" algn="r" rtl="0">
              <a:buNone/>
              <a:defRPr sz="1200">
                <a:solidFill>
                  <a:schemeClr val="dk2"/>
                </a:solidFill>
              </a:defRPr>
            </a:lvl1pPr>
            <a:lvl2pPr lvl="1" algn="r" rtl="0">
              <a:buNone/>
              <a:defRPr sz="1200">
                <a:solidFill>
                  <a:schemeClr val="dk2"/>
                </a:solidFill>
              </a:defRPr>
            </a:lvl2pPr>
            <a:lvl3pPr lvl="2" algn="r" rtl="0">
              <a:buNone/>
              <a:defRPr sz="1200">
                <a:solidFill>
                  <a:schemeClr val="dk2"/>
                </a:solidFill>
              </a:defRPr>
            </a:lvl3pPr>
            <a:lvl4pPr lvl="3" algn="r" rtl="0">
              <a:buNone/>
              <a:defRPr sz="1200">
                <a:solidFill>
                  <a:schemeClr val="dk2"/>
                </a:solidFill>
              </a:defRPr>
            </a:lvl4pPr>
            <a:lvl5pPr lvl="4" algn="r" rtl="0">
              <a:buNone/>
              <a:defRPr sz="1200">
                <a:solidFill>
                  <a:schemeClr val="dk2"/>
                </a:solidFill>
              </a:defRPr>
            </a:lvl5pPr>
            <a:lvl6pPr lvl="5" algn="r" rtl="0">
              <a:buNone/>
              <a:defRPr sz="1200">
                <a:solidFill>
                  <a:schemeClr val="dk2"/>
                </a:solidFill>
              </a:defRPr>
            </a:lvl6pPr>
            <a:lvl7pPr lvl="6" algn="r" rtl="0">
              <a:buNone/>
              <a:defRPr sz="1200">
                <a:solidFill>
                  <a:schemeClr val="dk2"/>
                </a:solidFill>
              </a:defRPr>
            </a:lvl7pPr>
            <a:lvl8pPr lvl="7" algn="r" rtl="0">
              <a:buNone/>
              <a:defRPr sz="1200">
                <a:solidFill>
                  <a:schemeClr val="dk2"/>
                </a:solidFill>
              </a:defRPr>
            </a:lvl8pPr>
            <a:lvl9pPr lvl="8" algn="r" rtl="0">
              <a:buNone/>
              <a:defRPr sz="12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9906000" cy="910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ight.zendesk.com/hc/ja/articles/360001605115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jp-help.sansan.com/hc/ja/articles/90000092160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94DD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t="9434" r="20898" b="9442"/>
          <a:stretch/>
        </p:blipFill>
        <p:spPr>
          <a:xfrm>
            <a:off x="3218925" y="0"/>
            <a:ext cx="668707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/>
        </p:nvSpPr>
        <p:spPr>
          <a:xfrm>
            <a:off x="7928600" y="6599975"/>
            <a:ext cx="19101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iryo"/>
              <a:buNone/>
            </a:pPr>
            <a:r>
              <a:rPr lang="ja-JP" sz="1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株式会社EventHub 20</a:t>
            </a:r>
            <a:r>
              <a:rPr lang="ja-JP"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ja-JP" sz="1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年Ver</a:t>
            </a:r>
            <a:r>
              <a:rPr lang="ja-JP"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.9</a:t>
            </a:r>
            <a:endParaRPr sz="1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iryo"/>
              <a:buNone/>
            </a:pPr>
            <a:endParaRPr sz="1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74" y="3108086"/>
            <a:ext cx="3043774" cy="6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3472625" y="3211250"/>
            <a:ext cx="30987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サービス利用マニュアル</a:t>
            </a:r>
            <a:endParaRPr sz="2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00" y="1915329"/>
            <a:ext cx="3785600" cy="479027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>
            <a:off x="4591050" y="2222975"/>
            <a:ext cx="4717800" cy="34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 u="sng">
                <a:solidFill>
                  <a:srgbClr val="FF9900"/>
                </a:solidFill>
              </a:rPr>
              <a:t>自身のご都合の良い時間帯を設定してください</a:t>
            </a:r>
            <a:endParaRPr sz="1000" u="sng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434343"/>
                </a:solidFill>
              </a:rPr>
              <a:t>面談設定時には、双方の空き時間帯が候補日時として表示され、候補日時をベースに他参加者からの面談リクエストが来ます。「全ての時間帯」にて一括チェックも可能です。</a:t>
            </a:r>
            <a:endParaRPr sz="10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1C4587"/>
                </a:solidFill>
              </a:rPr>
              <a:t>　　　　　　　　　　　</a:t>
            </a:r>
            <a:r>
              <a:rPr lang="ja-JP" sz="1000">
                <a:solidFill>
                  <a:srgbClr val="434343"/>
                </a:solidFill>
              </a:rPr>
              <a:t>空き・面談可能</a:t>
            </a:r>
            <a:endParaRPr sz="10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434343"/>
                </a:solidFill>
              </a:rPr>
              <a:t>　　　　　　　　　　　　　　</a:t>
            </a:r>
            <a:endParaRPr sz="10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434343"/>
                </a:solidFill>
              </a:rPr>
              <a:t>　　　　　　　　　　　予定あり・面談不可</a:t>
            </a:r>
            <a:endParaRPr sz="10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434343"/>
                </a:solidFill>
              </a:rPr>
              <a:t>なお、送受信した面談候補・確定した面談も一覧でご確認いただけます。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rgbClr val="FFFFFF"/>
                </a:solidFill>
              </a:rPr>
              <a:t>プログラム内容やご自身のスケジュールを確認・管理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606800" y="1084276"/>
            <a:ext cx="8571300" cy="7488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</a:rPr>
              <a:t>「スケジュール」→「アポ管理」タブより、ご自身のスケジュールを管理することができます。</a:t>
            </a:r>
            <a:endParaRPr sz="1200" b="1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FF9900"/>
                </a:solidFill>
              </a:rPr>
              <a:t>面談設定をご利用の場合は本設定を必ず実施してください</a:t>
            </a:r>
            <a:endParaRPr sz="1200" b="1">
              <a:solidFill>
                <a:srgbClr val="FF9900"/>
              </a:solidFill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3139925" y="2950525"/>
            <a:ext cx="957000" cy="38277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9900"/>
              </a:solidFill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2299625" y="2662037"/>
            <a:ext cx="644100" cy="2391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9900"/>
              </a:solidFill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000" y="3839551"/>
            <a:ext cx="6762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338" y="4406301"/>
            <a:ext cx="6096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8363175" y="217825"/>
            <a:ext cx="1166700" cy="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rgbClr val="A4C2F4"/>
                </a:solidFill>
              </a:rPr>
              <a:t>スケジュール</a:t>
            </a:r>
            <a:endParaRPr sz="1200"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rgbClr val="FFFFFF"/>
                </a:solidFill>
              </a:rPr>
              <a:t>各企業のPRページの閲覧、担当者へのお問い合わせ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606802" y="1084267"/>
            <a:ext cx="8571300" cy="6384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「企業一覧」タブより、出展・スポンサー企業の情報を閲覧し、ご担当者の方にアクセスできます</a:t>
            </a:r>
            <a:endParaRPr sz="1200" b="1">
              <a:solidFill>
                <a:srgbClr val="434343"/>
              </a:solidFill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3699450" y="5296875"/>
            <a:ext cx="644100" cy="23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6829975" y="6212875"/>
            <a:ext cx="2062200" cy="54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直接担当者者にアクセスすることができます</a:t>
            </a:r>
            <a:endParaRPr sz="1000" b="1">
              <a:solidFill>
                <a:srgbClr val="FF9900"/>
              </a:solidFill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3962399" y="2417375"/>
            <a:ext cx="5847300" cy="37089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176" y="2528299"/>
            <a:ext cx="2062199" cy="2775508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668" y="2528300"/>
            <a:ext cx="3323608" cy="345047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28"/>
          <p:cNvSpPr/>
          <p:nvPr/>
        </p:nvSpPr>
        <p:spPr>
          <a:xfrm>
            <a:off x="7444275" y="2457250"/>
            <a:ext cx="2309400" cy="2520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9900"/>
              </a:solidFill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25" y="2457250"/>
            <a:ext cx="3301025" cy="26469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3" name="Google Shape;253;p28"/>
          <p:cNvSpPr/>
          <p:nvPr/>
        </p:nvSpPr>
        <p:spPr>
          <a:xfrm>
            <a:off x="200050" y="3371050"/>
            <a:ext cx="3363900" cy="923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9900"/>
              </a:solidFill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8363175" y="217825"/>
            <a:ext cx="1166700" cy="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rgbClr val="A4C2F4"/>
                </a:solidFill>
              </a:rPr>
              <a:t>企業一覧</a:t>
            </a:r>
            <a:endParaRPr sz="1200">
              <a:solidFill>
                <a:srgbClr val="A4C2F4"/>
              </a:solidFill>
            </a:endParaRPr>
          </a:p>
        </p:txBody>
      </p:sp>
      <p:cxnSp>
        <p:nvCxnSpPr>
          <p:cNvPr id="255" name="Google Shape;255;p28"/>
          <p:cNvCxnSpPr>
            <a:stCxn id="247" idx="0"/>
            <a:endCxn id="251" idx="2"/>
          </p:cNvCxnSpPr>
          <p:nvPr/>
        </p:nvCxnSpPr>
        <p:spPr>
          <a:xfrm rot="10800000" flipH="1">
            <a:off x="7861075" y="4977175"/>
            <a:ext cx="738000" cy="12357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28"/>
          <p:cNvSpPr/>
          <p:nvPr/>
        </p:nvSpPr>
        <p:spPr>
          <a:xfrm>
            <a:off x="3633563" y="3643825"/>
            <a:ext cx="2592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3962400" y="2054238"/>
            <a:ext cx="25416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i="1">
                <a:solidFill>
                  <a:srgbClr val="0B5394"/>
                </a:solidFill>
              </a:rPr>
              <a:t>企業詳細ページ</a:t>
            </a:r>
            <a:endParaRPr sz="1000" i="1">
              <a:solidFill>
                <a:srgbClr val="0B5394"/>
              </a:solidFill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262925" y="2054250"/>
            <a:ext cx="25416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i="1">
                <a:solidFill>
                  <a:srgbClr val="0B5394"/>
                </a:solidFill>
              </a:rPr>
              <a:t>企業一覧ページ</a:t>
            </a:r>
            <a:endParaRPr sz="1000" i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rgbClr val="FFFFFF"/>
                </a:solidFill>
              </a:rPr>
              <a:t>交流：気になる参加者・出展社を探す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759202" y="1008067"/>
            <a:ext cx="8571300" cy="6384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「探す」タブより、イベント参加者や出展社をイベントごとに設定されたタグやキーワードで絞り込むことができます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3928050" y="5296875"/>
            <a:ext cx="644100" cy="23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2581325" y="3050400"/>
            <a:ext cx="2239200" cy="29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タグやキーワードを使って検索することができます</a:t>
            </a:r>
            <a:endParaRPr sz="1000">
              <a:solidFill>
                <a:srgbClr val="434343"/>
              </a:solidFill>
            </a:endParaRPr>
          </a:p>
        </p:txBody>
      </p:sp>
      <p:cxnSp>
        <p:nvCxnSpPr>
          <p:cNvPr id="267" name="Google Shape;267;p29"/>
          <p:cNvCxnSpPr>
            <a:endCxn id="268" idx="2"/>
          </p:cNvCxnSpPr>
          <p:nvPr/>
        </p:nvCxnSpPr>
        <p:spPr>
          <a:xfrm rot="10800000">
            <a:off x="6133700" y="4214650"/>
            <a:ext cx="1413000" cy="2054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" name="Google Shape;269;p29"/>
          <p:cNvSpPr/>
          <p:nvPr/>
        </p:nvSpPr>
        <p:spPr>
          <a:xfrm>
            <a:off x="406650" y="2641875"/>
            <a:ext cx="2005800" cy="6114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401" y="3558087"/>
            <a:ext cx="1970150" cy="2380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9"/>
          <p:cNvGrpSpPr/>
          <p:nvPr/>
        </p:nvGrpSpPr>
        <p:grpSpPr>
          <a:xfrm>
            <a:off x="5130803" y="2015098"/>
            <a:ext cx="2005801" cy="4324033"/>
            <a:chOff x="5130803" y="1405498"/>
            <a:chExt cx="2005801" cy="4324033"/>
          </a:xfrm>
        </p:grpSpPr>
        <p:pic>
          <p:nvPicPr>
            <p:cNvPr id="272" name="Google Shape;27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0803" y="1405498"/>
              <a:ext cx="2005801" cy="432403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73" name="Google Shape;27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5303" y="2987098"/>
              <a:ext cx="1970175" cy="260703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74" name="Google Shape;27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9900" y="2491601"/>
            <a:ext cx="2046000" cy="318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450" y="4315250"/>
            <a:ext cx="2046000" cy="78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584" y="1992192"/>
            <a:ext cx="2239262" cy="47558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77" name="Google Shape;277;p29"/>
          <p:cNvCxnSpPr>
            <a:endCxn id="268" idx="2"/>
          </p:cNvCxnSpPr>
          <p:nvPr/>
        </p:nvCxnSpPr>
        <p:spPr>
          <a:xfrm rot="10800000">
            <a:off x="6133700" y="4214650"/>
            <a:ext cx="1413000" cy="2054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29"/>
          <p:cNvSpPr/>
          <p:nvPr/>
        </p:nvSpPr>
        <p:spPr>
          <a:xfrm>
            <a:off x="5110700" y="3532750"/>
            <a:ext cx="2046000" cy="6819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cxnSp>
        <p:nvCxnSpPr>
          <p:cNvPr id="278" name="Google Shape;278;p29"/>
          <p:cNvCxnSpPr>
            <a:stCxn id="276" idx="3"/>
          </p:cNvCxnSpPr>
          <p:nvPr/>
        </p:nvCxnSpPr>
        <p:spPr>
          <a:xfrm rot="10800000">
            <a:off x="1166746" y="3082808"/>
            <a:ext cx="1343100" cy="1287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29"/>
          <p:cNvSpPr/>
          <p:nvPr/>
        </p:nvSpPr>
        <p:spPr>
          <a:xfrm>
            <a:off x="369800" y="2641875"/>
            <a:ext cx="2046000" cy="6819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cxnSp>
        <p:nvCxnSpPr>
          <p:cNvPr id="280" name="Google Shape;280;p29"/>
          <p:cNvCxnSpPr>
            <a:stCxn id="281" idx="3"/>
          </p:cNvCxnSpPr>
          <p:nvPr/>
        </p:nvCxnSpPr>
        <p:spPr>
          <a:xfrm rot="10800000">
            <a:off x="8619600" y="5535975"/>
            <a:ext cx="486300" cy="834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29"/>
          <p:cNvSpPr/>
          <p:nvPr/>
        </p:nvSpPr>
        <p:spPr>
          <a:xfrm>
            <a:off x="6080700" y="6130725"/>
            <a:ext cx="3025200" cy="47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</a:rPr>
              <a:t>気になる方をクリックすると、</a:t>
            </a:r>
            <a:endParaRPr sz="100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</a:rPr>
              <a:t>お相手のプロフィールページへ遷移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8363175" y="217825"/>
            <a:ext cx="1166700" cy="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rgbClr val="A4C2F4"/>
                </a:solidFill>
              </a:rPr>
              <a:t>探す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846050" y="4176763"/>
            <a:ext cx="2592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7223688" y="4102475"/>
            <a:ext cx="2592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rgbClr val="FFFFFF"/>
                </a:solidFill>
              </a:rPr>
              <a:t>交流パターン①：メッセージの送受信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759200" y="1010125"/>
            <a:ext cx="8571300" cy="8817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お相手のプロフィールページからプロフィールの確認と、メッセージを送信することができます。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送受信したメッセージはお相手とのメッセージボードに掲載され、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メッセージを受信した場合はメールでもお知らせいたします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700" y="1965949"/>
            <a:ext cx="2319775" cy="2079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2" name="Google Shape;2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5" y="2671004"/>
            <a:ext cx="4506051" cy="2733352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3" name="Google Shape;293;p30"/>
          <p:cNvSpPr/>
          <p:nvPr/>
        </p:nvSpPr>
        <p:spPr>
          <a:xfrm>
            <a:off x="2491400" y="3282925"/>
            <a:ext cx="2046000" cy="6147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cxnSp>
        <p:nvCxnSpPr>
          <p:cNvPr id="294" name="Google Shape;294;p30"/>
          <p:cNvCxnSpPr>
            <a:stCxn id="293" idx="3"/>
            <a:endCxn id="291" idx="1"/>
          </p:cNvCxnSpPr>
          <p:nvPr/>
        </p:nvCxnSpPr>
        <p:spPr>
          <a:xfrm rot="10800000" flipH="1">
            <a:off x="4537400" y="3005575"/>
            <a:ext cx="315300" cy="5847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5" name="Google Shape;2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700" y="4119077"/>
            <a:ext cx="2319775" cy="1969973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6" name="Google Shape;296;p30"/>
          <p:cNvGrpSpPr/>
          <p:nvPr/>
        </p:nvGrpSpPr>
        <p:grpSpPr>
          <a:xfrm>
            <a:off x="7287650" y="1889742"/>
            <a:ext cx="2428725" cy="4295894"/>
            <a:chOff x="7287650" y="1889742"/>
            <a:chExt cx="2428725" cy="4295894"/>
          </a:xfrm>
        </p:grpSpPr>
        <p:pic>
          <p:nvPicPr>
            <p:cNvPr id="297" name="Google Shape;29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87650" y="1889742"/>
              <a:ext cx="2428725" cy="4295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10675" y="3308294"/>
              <a:ext cx="1737430" cy="10997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30"/>
          <p:cNvSpPr/>
          <p:nvPr/>
        </p:nvSpPr>
        <p:spPr>
          <a:xfrm>
            <a:off x="7502100" y="5608525"/>
            <a:ext cx="2046000" cy="6819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cxnSp>
        <p:nvCxnSpPr>
          <p:cNvPr id="300" name="Google Shape;300;p30"/>
          <p:cNvCxnSpPr>
            <a:stCxn id="301" idx="3"/>
            <a:endCxn id="299" idx="1"/>
          </p:cNvCxnSpPr>
          <p:nvPr/>
        </p:nvCxnSpPr>
        <p:spPr>
          <a:xfrm rot="10800000" flipH="1">
            <a:off x="6988225" y="5949400"/>
            <a:ext cx="513900" cy="480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1" name="Google Shape;301;p30"/>
          <p:cNvSpPr/>
          <p:nvPr/>
        </p:nvSpPr>
        <p:spPr>
          <a:xfrm>
            <a:off x="3386125" y="6089050"/>
            <a:ext cx="3602100" cy="6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</a:rPr>
              <a:t>以後のメッセージ交流は画面右側のメッセージボードから実施いただけます。お相手からメッセージを受信した場合は、本ボードに掲載され、ご自身のメールにも通知が送信されます。</a:t>
            </a:r>
            <a:endParaRPr sz="1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chemeClr val="lt1"/>
                </a:solidFill>
              </a:rPr>
              <a:t>交流</a:t>
            </a:r>
            <a:r>
              <a:rPr lang="ja-JP" sz="2000" b="1">
                <a:solidFill>
                  <a:srgbClr val="FFFFFF"/>
                </a:solidFill>
              </a:rPr>
              <a:t>：オンライン名刺交換とは？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759200" y="1084275"/>
            <a:ext cx="8571300" cy="8724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highlight>
                  <a:srgbClr val="FFFFFF"/>
                </a:highlight>
                <a:latin typeface="HiraKakuProN-W3"/>
                <a:ea typeface="HiraKakuProN-W3"/>
                <a:cs typeface="HiraKakuProN-W3"/>
                <a:sym typeface="HiraKakuProN-W3"/>
              </a:rPr>
              <a:t>SansanまたはEightのアカウントをお持ちの方であれば、お相手とオンライン名刺を交換することが可能です。</a:t>
            </a:r>
            <a:endParaRPr sz="1200" b="1">
              <a:solidFill>
                <a:srgbClr val="434343"/>
              </a:solidFill>
              <a:highlight>
                <a:srgbClr val="FFFFFF"/>
              </a:highlight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お声がけの第一歩として、気軽にご活用ください。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pic>
        <p:nvPicPr>
          <p:cNvPr id="469" name="Google Shape;4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113" y="2302375"/>
            <a:ext cx="5797774" cy="28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0"/>
          <p:cNvSpPr/>
          <p:nvPr/>
        </p:nvSpPr>
        <p:spPr>
          <a:xfrm>
            <a:off x="759075" y="5217325"/>
            <a:ext cx="8571300" cy="7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434343"/>
                </a:solidFill>
                <a:highlight>
                  <a:srgbClr val="FFFFFF"/>
                </a:highlight>
              </a:rPr>
              <a:t>SansanまたはEightのアカウントをお持ちの方であれば、EventHub上で名刺URLをご登録いただき、お相手とのチャットウィンドウにおいて、「名刺を送る」ボタンを押すと、お相手に自分の名刺データが渡されます。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chemeClr val="lt1"/>
                </a:solidFill>
              </a:rPr>
              <a:t>交流</a:t>
            </a:r>
            <a:r>
              <a:rPr lang="ja-JP" sz="2000" b="1">
                <a:solidFill>
                  <a:srgbClr val="FFFFFF"/>
                </a:solidFill>
              </a:rPr>
              <a:t>：オンライン名刺交換の準備</a:t>
            </a: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476" name="Google Shape;4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75" y="2656650"/>
            <a:ext cx="2054574" cy="34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1"/>
          <p:cNvSpPr/>
          <p:nvPr/>
        </p:nvSpPr>
        <p:spPr>
          <a:xfrm>
            <a:off x="513200" y="2101875"/>
            <a:ext cx="2054700" cy="395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1">
                <a:solidFill>
                  <a:srgbClr val="434343"/>
                </a:solidFill>
              </a:rPr>
              <a:t>ユーザ基本情報</a:t>
            </a:r>
            <a:endParaRPr sz="1000" b="1">
              <a:solidFill>
                <a:srgbClr val="434343"/>
              </a:solidFill>
            </a:endParaRPr>
          </a:p>
        </p:txBody>
      </p:sp>
      <p:pic>
        <p:nvPicPr>
          <p:cNvPr id="478" name="Google Shape;4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650" y="2719476"/>
            <a:ext cx="2897149" cy="872499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9" name="Google Shape;479;p41"/>
          <p:cNvSpPr/>
          <p:nvPr/>
        </p:nvSpPr>
        <p:spPr>
          <a:xfrm>
            <a:off x="6901350" y="2152275"/>
            <a:ext cx="25416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i="1">
                <a:solidFill>
                  <a:srgbClr val="0B5394"/>
                </a:solidFill>
              </a:rPr>
              <a:t>Sansanの画面（サンプル）</a:t>
            </a:r>
            <a:endParaRPr sz="1000" i="1">
              <a:solidFill>
                <a:srgbClr val="0B5394"/>
              </a:solidFill>
            </a:endParaRPr>
          </a:p>
        </p:txBody>
      </p:sp>
      <p:sp>
        <p:nvSpPr>
          <p:cNvPr id="480" name="Google Shape;480;p41"/>
          <p:cNvSpPr/>
          <p:nvPr/>
        </p:nvSpPr>
        <p:spPr>
          <a:xfrm>
            <a:off x="6901338" y="4759913"/>
            <a:ext cx="25416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i="1">
                <a:solidFill>
                  <a:srgbClr val="0B5394"/>
                </a:solidFill>
              </a:rPr>
              <a:t>PC版Eightの画面（サンプル）</a:t>
            </a:r>
            <a:endParaRPr sz="1000" i="1">
              <a:solidFill>
                <a:srgbClr val="0B5394"/>
              </a:solidFill>
            </a:endParaRPr>
          </a:p>
        </p:txBody>
      </p:sp>
      <p:pic>
        <p:nvPicPr>
          <p:cNvPr id="481" name="Google Shape;4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338" y="5054823"/>
            <a:ext cx="2451870" cy="1688876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2" name="Google Shape;48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1350" y="2447175"/>
            <a:ext cx="1950325" cy="2243999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3" name="Google Shape;483;p41"/>
          <p:cNvSpPr/>
          <p:nvPr/>
        </p:nvSpPr>
        <p:spPr>
          <a:xfrm>
            <a:off x="2947200" y="3707925"/>
            <a:ext cx="4032000" cy="189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434343"/>
                </a:solidFill>
                <a:highlight>
                  <a:schemeClr val="lt1"/>
                </a:highlight>
              </a:rPr>
              <a:t>▶︎参考</a:t>
            </a:r>
            <a:endParaRPr sz="10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434343"/>
                </a:solidFill>
                <a:highlight>
                  <a:schemeClr val="lt1"/>
                </a:highlight>
              </a:rPr>
              <a:t>・Sansan</a:t>
            </a:r>
            <a:endParaRPr sz="10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 u="sng">
                <a:solidFill>
                  <a:srgbClr val="434343"/>
                </a:solidFill>
                <a:highlight>
                  <a:schemeClr val="lt1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https://jp-help.sansan.com/hc/ja/articles/900000921606</a:t>
            </a:r>
            <a:endParaRPr sz="10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434343"/>
                </a:solidFill>
                <a:highlight>
                  <a:schemeClr val="lt1"/>
                </a:highlight>
              </a:rPr>
              <a:t>・Eight</a:t>
            </a:r>
            <a:endParaRPr sz="10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 u="sng">
                <a:solidFill>
                  <a:srgbClr val="434343"/>
                </a:solidFill>
                <a:highlight>
                  <a:schemeClr val="lt1"/>
                </a:highligh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https://eight.zendesk.com/hc/ja/articles/360001605115</a:t>
            </a:r>
            <a:endParaRPr sz="10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</a:endParaRPr>
          </a:p>
        </p:txBody>
      </p:sp>
      <p:sp>
        <p:nvSpPr>
          <p:cNvPr id="484" name="Google Shape;484;p41"/>
          <p:cNvSpPr/>
          <p:nvPr/>
        </p:nvSpPr>
        <p:spPr>
          <a:xfrm>
            <a:off x="3076669" y="2098475"/>
            <a:ext cx="2897100" cy="395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1">
                <a:solidFill>
                  <a:srgbClr val="434343"/>
                </a:solidFill>
                <a:highlight>
                  <a:schemeClr val="lt1"/>
                </a:highlight>
              </a:rPr>
              <a:t>オンライン名刺URLを登録</a:t>
            </a:r>
            <a:endParaRPr sz="1000" b="1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sp>
        <p:nvSpPr>
          <p:cNvPr id="485" name="Google Shape;485;p41"/>
          <p:cNvSpPr/>
          <p:nvPr/>
        </p:nvSpPr>
        <p:spPr>
          <a:xfrm>
            <a:off x="759200" y="1008075"/>
            <a:ext cx="8571300" cy="7767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まずは、オンライン名刺URLをEventHubに登録しましょう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オンライン名刺の登録・URL取得方法はSansan/Eightの公式サイトをご確認ください。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3076650" y="2974125"/>
            <a:ext cx="2897100" cy="520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7" name="Google Shape;487;p41"/>
          <p:cNvCxnSpPr>
            <a:stCxn id="482" idx="1"/>
            <a:endCxn id="486" idx="3"/>
          </p:cNvCxnSpPr>
          <p:nvPr/>
        </p:nvCxnSpPr>
        <p:spPr>
          <a:xfrm rot="10800000">
            <a:off x="5973750" y="3234674"/>
            <a:ext cx="927600" cy="3345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41"/>
          <p:cNvCxnSpPr>
            <a:stCxn id="481" idx="1"/>
            <a:endCxn id="486" idx="3"/>
          </p:cNvCxnSpPr>
          <p:nvPr/>
        </p:nvCxnSpPr>
        <p:spPr>
          <a:xfrm rot="10800000">
            <a:off x="5973738" y="3234661"/>
            <a:ext cx="927600" cy="2664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chemeClr val="lt1"/>
                </a:solidFill>
              </a:rPr>
              <a:t>交流</a:t>
            </a:r>
            <a:r>
              <a:rPr lang="ja-JP" sz="2000" b="1">
                <a:solidFill>
                  <a:srgbClr val="FFFFFF"/>
                </a:solidFill>
              </a:rPr>
              <a:t>：オンライン名刺交換の利用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494" name="Google Shape;494;p42"/>
          <p:cNvSpPr/>
          <p:nvPr/>
        </p:nvSpPr>
        <p:spPr>
          <a:xfrm>
            <a:off x="378650" y="2218775"/>
            <a:ext cx="1912200" cy="438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メッセージ開始時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95" name="Google Shape;495;p42"/>
          <p:cNvSpPr/>
          <p:nvPr/>
        </p:nvSpPr>
        <p:spPr>
          <a:xfrm>
            <a:off x="759200" y="1008075"/>
            <a:ext cx="8571300" cy="7767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お相手とのメッセージボードにて名刺を送付・確認することができます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pic>
        <p:nvPicPr>
          <p:cNvPr id="496" name="Google Shape;4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013" y="2722425"/>
            <a:ext cx="2000787" cy="294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663" y="2722414"/>
            <a:ext cx="1413374" cy="18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99" y="2769775"/>
            <a:ext cx="1975850" cy="32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5451" y="2803625"/>
            <a:ext cx="1975850" cy="288840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2"/>
          <p:cNvSpPr/>
          <p:nvPr/>
        </p:nvSpPr>
        <p:spPr>
          <a:xfrm>
            <a:off x="2864925" y="2218775"/>
            <a:ext cx="1912200" cy="438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rgbClr val="434343"/>
                </a:solidFill>
              </a:rPr>
              <a:t>オンライン名刺送信時</a:t>
            </a:r>
            <a:endParaRPr sz="10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「名刺を送る」をクリック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501" name="Google Shape;501;p42"/>
          <p:cNvSpPr/>
          <p:nvPr/>
        </p:nvSpPr>
        <p:spPr>
          <a:xfrm>
            <a:off x="5351188" y="2218775"/>
            <a:ext cx="1888200" cy="438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オンライン名刺受信時</a:t>
            </a:r>
            <a:endParaRPr sz="10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「名刺を確認」をクリック</a:t>
            </a:r>
            <a:endParaRPr sz="1000">
              <a:solidFill>
                <a:srgbClr val="434343"/>
              </a:solidFill>
            </a:endParaRPr>
          </a:p>
        </p:txBody>
      </p:sp>
      <p:pic>
        <p:nvPicPr>
          <p:cNvPr id="502" name="Google Shape;50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0688" y="4632500"/>
            <a:ext cx="1509561" cy="18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/>
          <p:nvPr/>
        </p:nvSpPr>
        <p:spPr>
          <a:xfrm>
            <a:off x="7820898" y="2218775"/>
            <a:ext cx="1812900" cy="438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Sansan/Eightの画面に遷移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504" name="Google Shape;504;p42"/>
          <p:cNvSpPr/>
          <p:nvPr/>
        </p:nvSpPr>
        <p:spPr>
          <a:xfrm rot="-1525459">
            <a:off x="7502955" y="3698519"/>
            <a:ext cx="397607" cy="3867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2"/>
          <p:cNvSpPr/>
          <p:nvPr/>
        </p:nvSpPr>
        <p:spPr>
          <a:xfrm rot="2089747">
            <a:off x="7502935" y="4493560"/>
            <a:ext cx="397632" cy="3867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2"/>
          <p:cNvSpPr/>
          <p:nvPr/>
        </p:nvSpPr>
        <p:spPr>
          <a:xfrm>
            <a:off x="812300" y="3838726"/>
            <a:ext cx="1282200" cy="5448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2"/>
          <p:cNvSpPr/>
          <p:nvPr/>
        </p:nvSpPr>
        <p:spPr>
          <a:xfrm>
            <a:off x="3342163" y="3993504"/>
            <a:ext cx="1282200" cy="7767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5872050" y="3923299"/>
            <a:ext cx="1282200" cy="9171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2"/>
          <p:cNvSpPr/>
          <p:nvPr/>
        </p:nvSpPr>
        <p:spPr>
          <a:xfrm rot="2595">
            <a:off x="2424997" y="3838879"/>
            <a:ext cx="3975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/>
          <p:nvPr/>
        </p:nvSpPr>
        <p:spPr>
          <a:xfrm>
            <a:off x="27" y="3264100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/>
              <a:t>よくあるご質問</a:t>
            </a:r>
            <a:endParaRPr sz="2000" b="1"/>
          </a:p>
        </p:txBody>
      </p:sp>
      <p:sp>
        <p:nvSpPr>
          <p:cNvPr id="523" name="Google Shape;523;p44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100" b="1">
                <a:solidFill>
                  <a:srgbClr val="FFFFFF"/>
                </a:solidFill>
              </a:rPr>
              <a:t>FAQ</a:t>
            </a:r>
            <a:endParaRPr sz="2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rgbClr val="FFFFFF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FAQ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482250" y="2085975"/>
            <a:ext cx="92082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1" u="sng">
                <a:solidFill>
                  <a:srgbClr val="434343"/>
                </a:solidFill>
              </a:rPr>
              <a:t>Q：どのデバイス、機種で利用できますか？</a:t>
            </a:r>
            <a:endParaRPr sz="1000" b="1" u="sng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-JP" sz="1000" b="1">
                <a:solidFill>
                  <a:srgbClr val="434343"/>
                </a:solidFill>
              </a:rPr>
              <a:t>A：</a:t>
            </a:r>
            <a:r>
              <a:rPr lang="ja-JP" sz="1000" b="1">
                <a:solidFill>
                  <a:srgbClr val="333333"/>
                </a:solidFill>
                <a:highlight>
                  <a:srgbClr val="FFFFFF"/>
                </a:highlight>
              </a:rPr>
              <a:t>EventHubは基本的にウェブサービスになりますので、パソコン・スマートフォン・タブレット全てでご利用可能です。アプリダウンロードの必要はありません。</a:t>
            </a:r>
            <a:endParaRPr sz="10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chemeClr val="dk1"/>
                </a:solidFill>
              </a:rPr>
              <a:t>媒体:  Webブラウザ・携帯・PC・タブレットで利用可能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chemeClr val="dk1"/>
                </a:solidFill>
              </a:rPr>
              <a:t>サポートバージョン： Android version 5 ＋, iOS version 11 ＋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chemeClr val="dk1"/>
                </a:solidFill>
              </a:rPr>
              <a:t>サポートブラウザ：  Chrome, Firefox, Safari, Internet Explorer, Microsoft Edge最新版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1000">
                <a:solidFill>
                  <a:schemeClr val="dk1"/>
                </a:solidFill>
              </a:rPr>
              <a:t>サポートメーラーシステム： HTML標準規定に準ずるメーラー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1" u="sng">
                <a:solidFill>
                  <a:srgbClr val="434343"/>
                </a:solidFill>
              </a:rPr>
              <a:t>Q：メールが届きません。</a:t>
            </a:r>
            <a:endParaRPr sz="1000" b="1" u="sng">
              <a:solidFill>
                <a:srgbClr val="434343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1">
                <a:solidFill>
                  <a:srgbClr val="434343"/>
                </a:solidFill>
              </a:rPr>
              <a:t>A：ご登録アドレスが合っているかご確認ください。合っている場合、</a:t>
            </a:r>
            <a:r>
              <a:rPr lang="ja-JP" sz="1000" b="1">
                <a:solidFill>
                  <a:srgbClr val="333333"/>
                </a:solidFill>
                <a:highlight>
                  <a:srgbClr val="FFFFFF"/>
                </a:highlight>
              </a:rPr>
              <a:t>EventHubからのメールがスパムメールや迷惑メールフォルダに入っていないことを確認してください。フォルダに入っていた場合は、「@eventhub.jp」メールのドメイン許可を追加してください。特に携帯会社のメールアドレスをご利用されている場合は、ドメイン許可をお願いいたします。</a:t>
            </a:r>
            <a:endParaRPr sz="10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-JP" sz="1000" b="1" u="sng">
                <a:solidFill>
                  <a:srgbClr val="434343"/>
                </a:solidFill>
              </a:rPr>
              <a:t>Q：ログインしましたが、動画が視聴できません。</a:t>
            </a:r>
            <a:endParaRPr sz="1000" b="1" u="sng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1">
                <a:solidFill>
                  <a:srgbClr val="434343"/>
                </a:solidFill>
              </a:rPr>
              <a:t>A：お使いのネットワーク環境のセキュリティ要件により、動画が視聴できない場合がございます。</a:t>
            </a:r>
            <a:endParaRPr sz="1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b="1" u="sng">
                <a:solidFill>
                  <a:srgbClr val="434343"/>
                </a:solidFill>
              </a:rPr>
              <a:t>Q：Web会議が実施できません。</a:t>
            </a:r>
            <a:endParaRPr sz="1000" b="1" u="sng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-JP" sz="1000" b="1">
                <a:solidFill>
                  <a:srgbClr val="434343"/>
                </a:solidFill>
              </a:rPr>
              <a:t>A：お使いのネットワーク環境のセキュリティ要件により、Web会議が視聴できない場合がございます。また、ブラウザによっては一部機能の制限がつく場合がございます。Chromeでのご利用を推奨いたします。</a:t>
            </a:r>
            <a:endParaRPr sz="1000" b="1">
              <a:solidFill>
                <a:srgbClr val="434343"/>
              </a:solidFill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759200" y="1008075"/>
            <a:ext cx="8571300" cy="7767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よくあるご質問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100" b="1">
                <a:solidFill>
                  <a:srgbClr val="FFFFFF"/>
                </a:solidFill>
              </a:rPr>
              <a:t>サイト概要</a:t>
            </a: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t="1447" b="753"/>
          <a:stretch/>
        </p:blipFill>
        <p:spPr>
          <a:xfrm>
            <a:off x="482900" y="1709775"/>
            <a:ext cx="8940202" cy="48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/>
          <p:nvPr/>
        </p:nvSpPr>
        <p:spPr>
          <a:xfrm>
            <a:off x="973215" y="1930686"/>
            <a:ext cx="896700" cy="8919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300" b="1">
                <a:solidFill>
                  <a:srgbClr val="434343"/>
                </a:solidFill>
              </a:rPr>
              <a:t>動画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300" b="1">
                <a:solidFill>
                  <a:srgbClr val="434343"/>
                </a:solidFill>
              </a:rPr>
              <a:t>視聴</a:t>
            </a:r>
            <a:endParaRPr sz="1300" b="1">
              <a:solidFill>
                <a:srgbClr val="434343"/>
              </a:solidFill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1005526" y="5027550"/>
            <a:ext cx="1347300" cy="12903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100" b="1">
                <a:solidFill>
                  <a:srgbClr val="434343"/>
                </a:solidFill>
              </a:rPr>
              <a:t>スポンサー・出展ブース</a:t>
            </a:r>
            <a:endParaRPr sz="11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100" b="1">
                <a:solidFill>
                  <a:srgbClr val="434343"/>
                </a:solidFill>
              </a:rPr>
              <a:t>閲覧</a:t>
            </a:r>
            <a:endParaRPr sz="1100" b="1">
              <a:solidFill>
                <a:srgbClr val="434343"/>
              </a:solidFill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8221376" y="4459674"/>
            <a:ext cx="923100" cy="8919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100" b="1">
                <a:solidFill>
                  <a:srgbClr val="434343"/>
                </a:solidFill>
              </a:rPr>
              <a:t>名刺</a:t>
            </a:r>
            <a:endParaRPr sz="11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100" b="1">
                <a:solidFill>
                  <a:srgbClr val="434343"/>
                </a:solidFill>
              </a:rPr>
              <a:t>交換</a:t>
            </a:r>
            <a:endParaRPr sz="1100" b="1">
              <a:solidFill>
                <a:srgbClr val="434343"/>
              </a:solidFill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7432826" y="1974925"/>
            <a:ext cx="1066200" cy="10113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300" b="1">
                <a:solidFill>
                  <a:srgbClr val="434343"/>
                </a:solidFill>
              </a:rPr>
              <a:t>交流</a:t>
            </a:r>
            <a:endParaRPr sz="13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300" b="1">
                <a:solidFill>
                  <a:srgbClr val="434343"/>
                </a:solidFill>
              </a:rPr>
              <a:t>懇親</a:t>
            </a:r>
            <a:endParaRPr sz="1300" b="1">
              <a:solidFill>
                <a:srgbClr val="434343"/>
              </a:solidFill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6290119" y="4806353"/>
            <a:ext cx="923100" cy="8493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100" b="1">
                <a:solidFill>
                  <a:srgbClr val="434343"/>
                </a:solidFill>
              </a:rPr>
              <a:t>質問</a:t>
            </a:r>
            <a:endParaRPr sz="11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100" b="1">
                <a:solidFill>
                  <a:srgbClr val="434343"/>
                </a:solidFill>
              </a:rPr>
              <a:t>投稿</a:t>
            </a:r>
            <a:endParaRPr sz="1100" b="1">
              <a:solidFill>
                <a:srgbClr val="434343"/>
              </a:solidFill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4479975" y="5109775"/>
            <a:ext cx="1066200" cy="10623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100" b="1">
                <a:solidFill>
                  <a:srgbClr val="434343"/>
                </a:solidFill>
              </a:rPr>
              <a:t>プログラム内容の確認</a:t>
            </a:r>
            <a:endParaRPr sz="1100" b="1">
              <a:solidFill>
                <a:srgbClr val="434343"/>
              </a:solidFill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606802" y="1049467"/>
            <a:ext cx="8571300" cy="520800"/>
          </a:xfrm>
          <a:prstGeom prst="rect">
            <a:avLst/>
          </a:prstGeom>
          <a:noFill/>
          <a:ln>
            <a:noFill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iryo"/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本サイトは、イベントに参加し、情報交換・コミュニケーションが取れる場です。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iryo"/>
              <a:buNone/>
            </a:pPr>
            <a:r>
              <a:rPr lang="ja-JP" sz="1200" b="1">
                <a:solidFill>
                  <a:srgbClr val="434343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充実したイベントコンテンツを楽しみましょう。</a:t>
            </a:r>
            <a:endParaRPr sz="1200" b="1">
              <a:solidFill>
                <a:srgbClr val="434343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27" y="3264100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/>
              <a:t>参加登録・基本情報の設定</a:t>
            </a:r>
            <a:endParaRPr sz="2000" b="1"/>
          </a:p>
        </p:txBody>
      </p:sp>
      <p:sp>
        <p:nvSpPr>
          <p:cNvPr id="85" name="Google Shape;85;p18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100" b="1">
                <a:solidFill>
                  <a:srgbClr val="FFFFFF"/>
                </a:solidFill>
              </a:rPr>
              <a:t>ご利用準備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27" y="3784900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 b="1">
                <a:solidFill>
                  <a:srgbClr val="B7B7B7"/>
                </a:solidFill>
              </a:rPr>
              <a:t>さあ、参加登録してみよう</a:t>
            </a:r>
            <a:endParaRPr sz="1600" b="1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 dirty="0">
                <a:solidFill>
                  <a:srgbClr val="FFFFFF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【準備】参加登録</a:t>
            </a:r>
            <a:endParaRPr sz="2100" b="1" dirty="0">
              <a:solidFill>
                <a:srgbClr val="FFFFFF"/>
              </a:solidFill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348900" y="1092650"/>
            <a:ext cx="9208200" cy="834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</a:rPr>
              <a:t>登録メールアドレスにサイトへの</a:t>
            </a:r>
            <a:r>
              <a:rPr lang="ja-JP" sz="1200" b="1" u="sng">
                <a:solidFill>
                  <a:srgbClr val="434343"/>
                </a:solidFill>
              </a:rPr>
              <a:t>招待メール</a:t>
            </a:r>
            <a:r>
              <a:rPr lang="ja-JP" sz="1200" b="1">
                <a:solidFill>
                  <a:srgbClr val="434343"/>
                </a:solidFill>
              </a:rPr>
              <a:t>が届きますので、お好きなパスワードを設定してログインください。</a:t>
            </a:r>
            <a:endParaRPr sz="1200" b="1">
              <a:solidFill>
                <a:srgbClr val="434343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</a:rPr>
              <a:t>プロフィール内容にはご登録いただいた情報等（例：名前・企業名）を予め設定しておりますが、</a:t>
            </a:r>
            <a:r>
              <a:rPr lang="ja-JP" sz="1200" b="1" u="sng">
                <a:solidFill>
                  <a:srgbClr val="FF9900"/>
                </a:solidFill>
              </a:rPr>
              <a:t>追加のプロフィール情報、画像登録、スケジュールはご自身で設定してください。</a:t>
            </a:r>
            <a:r>
              <a:rPr lang="ja-JP" sz="1200" b="1">
                <a:solidFill>
                  <a:srgbClr val="434343"/>
                </a:solidFill>
              </a:rPr>
              <a:t>尚、情報はいつでも変更可能ですのでご安心ください。</a:t>
            </a:r>
            <a:endParaRPr sz="1200" b="1">
              <a:solidFill>
                <a:srgbClr val="434343"/>
              </a:solidFill>
            </a:endParaRPr>
          </a:p>
        </p:txBody>
      </p:sp>
      <p:grpSp>
        <p:nvGrpSpPr>
          <p:cNvPr id="112" name="Google Shape;112;p20"/>
          <p:cNvGrpSpPr/>
          <p:nvPr/>
        </p:nvGrpSpPr>
        <p:grpSpPr>
          <a:xfrm>
            <a:off x="375402" y="2650201"/>
            <a:ext cx="1727694" cy="3121351"/>
            <a:chOff x="577500" y="2124650"/>
            <a:chExt cx="2263750" cy="4083400"/>
          </a:xfrm>
        </p:grpSpPr>
        <p:pic>
          <p:nvPicPr>
            <p:cNvPr id="113" name="Google Shape;11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7500" y="2124650"/>
              <a:ext cx="2263750" cy="4083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14" name="Google Shape;114;p20"/>
            <p:cNvSpPr/>
            <p:nvPr/>
          </p:nvSpPr>
          <p:spPr>
            <a:xfrm>
              <a:off x="671983" y="4272087"/>
              <a:ext cx="435000" cy="18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1C4587"/>
                </a:solidFill>
              </a:endParaRPr>
            </a:p>
          </p:txBody>
        </p:sp>
      </p:grpSp>
      <p:cxnSp>
        <p:nvCxnSpPr>
          <p:cNvPr id="115" name="Google Shape;115;p20"/>
          <p:cNvCxnSpPr>
            <a:stCxn id="116" idx="0"/>
            <a:endCxn id="114" idx="2"/>
          </p:cNvCxnSpPr>
          <p:nvPr/>
        </p:nvCxnSpPr>
        <p:spPr>
          <a:xfrm rot="10800000">
            <a:off x="613550" y="4432825"/>
            <a:ext cx="680400" cy="1235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20"/>
          <p:cNvSpPr/>
          <p:nvPr/>
        </p:nvSpPr>
        <p:spPr>
          <a:xfrm>
            <a:off x="2125700" y="3752725"/>
            <a:ext cx="2592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362125" y="2091825"/>
            <a:ext cx="1727700" cy="438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パスワードを設定してログイン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2407500" y="2070850"/>
            <a:ext cx="3618600" cy="438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マイプロフィールページから、</a:t>
            </a:r>
            <a:endParaRPr sz="10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プロフィールを充実！画像も登録しましょう！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362125" y="4486525"/>
            <a:ext cx="1798200" cy="8346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168350" y="5668225"/>
            <a:ext cx="2251200" cy="927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highlight>
                  <a:srgbClr val="FFFFFF"/>
                </a:highlight>
              </a:rPr>
              <a:t>メールアドレスがIDとして設定されています。メールアドレスはログイン後に変更も可能です。</a:t>
            </a:r>
            <a:endParaRPr sz="1000"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500" y="2650350"/>
            <a:ext cx="3618094" cy="315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2" name="Google Shape;122;p20"/>
          <p:cNvSpPr/>
          <p:nvPr/>
        </p:nvSpPr>
        <p:spPr>
          <a:xfrm>
            <a:off x="5481675" y="2650350"/>
            <a:ext cx="532800" cy="2766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3962800" y="5967325"/>
            <a:ext cx="1408200" cy="32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</a:rPr>
              <a:t>マイメニューへ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127575" y="3754775"/>
            <a:ext cx="2592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20"/>
          <p:cNvCxnSpPr>
            <a:stCxn id="123" idx="0"/>
            <a:endCxn id="122" idx="2"/>
          </p:cNvCxnSpPr>
          <p:nvPr/>
        </p:nvCxnSpPr>
        <p:spPr>
          <a:xfrm rot="10800000" flipH="1">
            <a:off x="4666900" y="2926825"/>
            <a:ext cx="1081200" cy="30405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750" y="2610387"/>
            <a:ext cx="3243288" cy="3373621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" name="Google Shape;127;p20"/>
          <p:cNvSpPr/>
          <p:nvPr/>
        </p:nvSpPr>
        <p:spPr>
          <a:xfrm>
            <a:off x="6488750" y="2070850"/>
            <a:ext cx="3243300" cy="438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「マイメニュー」→「プロフィール編集」からプロフィールを充実！画像も登録しましょう！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275" y="2490388"/>
            <a:ext cx="4225075" cy="205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rgbClr val="FFFFFF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【準備】メールアドレス・パスワード変更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348900" y="1076325"/>
            <a:ext cx="9208200" cy="6255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</a:rPr>
              <a:t>メールアドレスは日頃ご利用されるメールアドレスを設定ください。</a:t>
            </a:r>
            <a:endParaRPr sz="1200" b="1">
              <a:solidFill>
                <a:srgbClr val="434343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</a:rPr>
              <a:t>イベント主催者様や参加者・出展者からのメッセージを受信した際に、ご登録のメールアドレスにお知らせを送信いたします</a:t>
            </a:r>
            <a:endParaRPr sz="1200" b="1" u="sng">
              <a:solidFill>
                <a:srgbClr val="434343"/>
              </a:solidFill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1505988" y="1927975"/>
            <a:ext cx="2196300" cy="438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マイメニュー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7603688" y="3279025"/>
            <a:ext cx="762000" cy="735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4191288" y="1927975"/>
            <a:ext cx="4225200" cy="438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434343"/>
                </a:solidFill>
              </a:rPr>
              <a:t>ユーザ基本情報から、メールアドレス・パスワードの変更が可能です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3825413" y="3453325"/>
            <a:ext cx="2592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513" y="2490400"/>
            <a:ext cx="2229246" cy="4043749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/>
        </p:nvSpPr>
        <p:spPr>
          <a:xfrm>
            <a:off x="27" y="3264100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/>
              <a:t>サイトのご利用</a:t>
            </a:r>
            <a:endParaRPr sz="2000" b="1"/>
          </a:p>
        </p:txBody>
      </p:sp>
      <p:sp>
        <p:nvSpPr>
          <p:cNvPr id="166" name="Google Shape;166;p23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100" b="1">
                <a:solidFill>
                  <a:srgbClr val="FFFFFF"/>
                </a:solidFill>
              </a:rPr>
              <a:t>ご利用方法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27" y="3784900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 b="1">
                <a:solidFill>
                  <a:srgbClr val="B7B7B7"/>
                </a:solidFill>
              </a:rPr>
              <a:t>さあ、利用してみよう</a:t>
            </a:r>
            <a:endParaRPr sz="1600" b="1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25" y="2156851"/>
            <a:ext cx="3968850" cy="39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2000" b="1">
                <a:solidFill>
                  <a:schemeClr val="lt1"/>
                </a:solidFill>
              </a:rPr>
              <a:t>動画視聴：イベントに参加・視聴する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606802" y="1084267"/>
            <a:ext cx="8571300" cy="6384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</a:rPr>
              <a:t>メインエリアからイベント動画を視聴いただけます。</a:t>
            </a:r>
            <a:endParaRPr sz="1200" b="1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</a:rPr>
              <a:t>複数の動画が組み込まれているイベントは、動画下のプルダウンより動画を選択いただけます</a:t>
            </a:r>
            <a:endParaRPr sz="1200" b="1">
              <a:solidFill>
                <a:srgbClr val="434343"/>
              </a:solidFill>
            </a:endParaRPr>
          </a:p>
        </p:txBody>
      </p:sp>
      <p:cxnSp>
        <p:nvCxnSpPr>
          <p:cNvPr id="175" name="Google Shape;175;p24"/>
          <p:cNvCxnSpPr>
            <a:stCxn id="176" idx="0"/>
          </p:cNvCxnSpPr>
          <p:nvPr/>
        </p:nvCxnSpPr>
        <p:spPr>
          <a:xfrm rot="10800000" flipH="1">
            <a:off x="2775075" y="5024975"/>
            <a:ext cx="501300" cy="2865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4"/>
          <p:cNvSpPr/>
          <p:nvPr/>
        </p:nvSpPr>
        <p:spPr>
          <a:xfrm>
            <a:off x="236925" y="5311475"/>
            <a:ext cx="5076300" cy="138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プルダウンより、視聴動画を選択ください。</a:t>
            </a:r>
            <a:endParaRPr sz="1000">
              <a:solidFill>
                <a:srgbClr val="FF9900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ブラウザによっては以下操作も必要となります。</a:t>
            </a:r>
            <a:endParaRPr sz="1000">
              <a:solidFill>
                <a:srgbClr val="FF9900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①再生ボタンのクリック</a:t>
            </a:r>
            <a:endParaRPr sz="1000">
              <a:solidFill>
                <a:srgbClr val="FF9900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②ミュートの解除</a:t>
            </a:r>
            <a:endParaRPr sz="1000">
              <a:solidFill>
                <a:srgbClr val="FF9900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grpSp>
        <p:nvGrpSpPr>
          <p:cNvPr id="177" name="Google Shape;177;p24"/>
          <p:cNvGrpSpPr/>
          <p:nvPr/>
        </p:nvGrpSpPr>
        <p:grpSpPr>
          <a:xfrm>
            <a:off x="5748413" y="1880975"/>
            <a:ext cx="3324889" cy="4818150"/>
            <a:chOff x="5748413" y="1880975"/>
            <a:chExt cx="3324889" cy="4818150"/>
          </a:xfrm>
        </p:grpSpPr>
        <p:pic>
          <p:nvPicPr>
            <p:cNvPr id="178" name="Google Shape;17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48413" y="4506675"/>
              <a:ext cx="3324889" cy="219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78576" y="2120075"/>
              <a:ext cx="3264574" cy="209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4"/>
            <p:cNvSpPr/>
            <p:nvPr/>
          </p:nvSpPr>
          <p:spPr>
            <a:xfrm>
              <a:off x="5778575" y="1880975"/>
              <a:ext cx="22512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sz="900" i="1">
                  <a:solidFill>
                    <a:srgbClr val="1C4587"/>
                  </a:solidFill>
                  <a:highlight>
                    <a:srgbClr val="FFFFFF"/>
                  </a:highlight>
                </a:rPr>
                <a:t>公開前の動画</a:t>
              </a:r>
              <a:endParaRPr sz="900" i="1">
                <a:solidFill>
                  <a:srgbClr val="1C4587"/>
                </a:solidFill>
                <a:highlight>
                  <a:srgbClr val="FFFFFF"/>
                </a:highlight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5778575" y="4243150"/>
              <a:ext cx="22512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sz="900" i="1">
                  <a:solidFill>
                    <a:srgbClr val="1C4587"/>
                  </a:solidFill>
                  <a:highlight>
                    <a:srgbClr val="FFFFFF"/>
                  </a:highlight>
                </a:rPr>
                <a:t>公開後の動画</a:t>
              </a:r>
              <a:endParaRPr sz="900" i="1">
                <a:solidFill>
                  <a:srgbClr val="1C4587"/>
                </a:solidFill>
                <a:highlight>
                  <a:srgbClr val="FFFFFF"/>
                </a:highlight>
              </a:endParaRPr>
            </a:p>
          </p:txBody>
        </p:sp>
      </p:grpSp>
      <p:pic>
        <p:nvPicPr>
          <p:cNvPr id="182" name="Google Shape;1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9400" y="6106878"/>
            <a:ext cx="3394700" cy="3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1839392" y="6102975"/>
            <a:ext cx="803400" cy="3867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8363175" y="217825"/>
            <a:ext cx="1166700" cy="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rgbClr val="A4C2F4"/>
                </a:solidFill>
              </a:rPr>
              <a:t>ホーム画面</a:t>
            </a:r>
            <a:endParaRPr sz="1200"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050" y="3059300"/>
            <a:ext cx="5068801" cy="6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2000" b="1">
                <a:solidFill>
                  <a:schemeClr val="lt1"/>
                </a:solidFill>
              </a:rPr>
              <a:t>動画視聴：イベントに参加・視聴する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606802" y="1084267"/>
            <a:ext cx="8571300" cy="6384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</a:rPr>
              <a:t>お使いのブラウザ、動画配信プラットフォームによっては、再生ボタンのクリック、ミュートの解除が必要です</a:t>
            </a:r>
            <a:endParaRPr sz="1200" b="1">
              <a:solidFill>
                <a:srgbClr val="434343"/>
              </a:solidFill>
            </a:endParaRPr>
          </a:p>
        </p:txBody>
      </p:sp>
      <p:cxnSp>
        <p:nvCxnSpPr>
          <p:cNvPr id="192" name="Google Shape;192;p25"/>
          <p:cNvCxnSpPr>
            <a:stCxn id="193" idx="0"/>
            <a:endCxn id="194" idx="2"/>
          </p:cNvCxnSpPr>
          <p:nvPr/>
        </p:nvCxnSpPr>
        <p:spPr>
          <a:xfrm rot="10800000">
            <a:off x="2460075" y="4562975"/>
            <a:ext cx="315000" cy="7485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25"/>
          <p:cNvSpPr/>
          <p:nvPr/>
        </p:nvSpPr>
        <p:spPr>
          <a:xfrm>
            <a:off x="236925" y="5311475"/>
            <a:ext cx="5076300" cy="138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＊お使いのブラウザ、動画配信プラットフォームによっては以下操作が必要です</a:t>
            </a:r>
            <a:endParaRPr sz="1000">
              <a:solidFill>
                <a:srgbClr val="FF9900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動画にマウスを合わせていただくと、再生ボタン・音量調整ボタンが表示されます。</a:t>
            </a:r>
            <a:endParaRPr sz="1000">
              <a:solidFill>
                <a:srgbClr val="FF9900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①再生ボタンのクリック</a:t>
            </a:r>
            <a:endParaRPr sz="1000">
              <a:solidFill>
                <a:srgbClr val="FF9900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②ミュートの解除</a:t>
            </a:r>
            <a:endParaRPr sz="1000">
              <a:solidFill>
                <a:srgbClr val="FF9900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400" y="6106878"/>
            <a:ext cx="3394700" cy="3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/>
          <p:nvPr/>
        </p:nvSpPr>
        <p:spPr>
          <a:xfrm>
            <a:off x="1839392" y="6102975"/>
            <a:ext cx="803400" cy="3867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8363175" y="217825"/>
            <a:ext cx="1166700" cy="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rgbClr val="A4C2F4"/>
                </a:solidFill>
              </a:rPr>
              <a:t>ホーム画面</a:t>
            </a:r>
            <a:endParaRPr sz="1200">
              <a:solidFill>
                <a:srgbClr val="A4C2F4"/>
              </a:solidFill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055" y="4288438"/>
            <a:ext cx="5028783" cy="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/>
          <p:nvPr/>
        </p:nvSpPr>
        <p:spPr>
          <a:xfrm>
            <a:off x="4807337" y="3059300"/>
            <a:ext cx="444600" cy="3867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234100" y="3059300"/>
            <a:ext cx="444600" cy="3867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4809051" y="4288438"/>
            <a:ext cx="554700" cy="432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9085272" y="4288445"/>
            <a:ext cx="444600" cy="432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300" y="2234267"/>
            <a:ext cx="4099473" cy="232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6225" y="5111937"/>
            <a:ext cx="2619375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5"/>
          <p:cNvCxnSpPr>
            <a:stCxn id="202" idx="2"/>
            <a:endCxn id="203" idx="0"/>
          </p:cNvCxnSpPr>
          <p:nvPr/>
        </p:nvCxnSpPr>
        <p:spPr>
          <a:xfrm flipH="1">
            <a:off x="8465772" y="4720745"/>
            <a:ext cx="841800" cy="3912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25"/>
          <p:cNvSpPr/>
          <p:nvPr/>
        </p:nvSpPr>
        <p:spPr>
          <a:xfrm>
            <a:off x="4807337" y="2672600"/>
            <a:ext cx="444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b="1">
                <a:solidFill>
                  <a:srgbClr val="FF9900"/>
                </a:solidFill>
              </a:rPr>
              <a:t>①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5234112" y="2672600"/>
            <a:ext cx="444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b="1">
                <a:solidFill>
                  <a:srgbClr val="FF9900"/>
                </a:solidFill>
              </a:rPr>
              <a:t>②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9085287" y="3901725"/>
            <a:ext cx="444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b="1">
                <a:solidFill>
                  <a:srgbClr val="FF9900"/>
                </a:solidFill>
              </a:rPr>
              <a:t>②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4864112" y="3901725"/>
            <a:ext cx="444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b="1">
                <a:solidFill>
                  <a:srgbClr val="FF9900"/>
                </a:solidFill>
              </a:rPr>
              <a:t>①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/>
        </p:nvSpPr>
        <p:spPr>
          <a:xfrm>
            <a:off x="27" y="173567"/>
            <a:ext cx="990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 b="1">
                <a:solidFill>
                  <a:srgbClr val="FFFFFF"/>
                </a:solidFill>
              </a:rPr>
              <a:t>プログラム内容やご自身のスケジュールを確認・管理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606800" y="1084276"/>
            <a:ext cx="8571300" cy="7488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4380000" algn="bl" rotWithShape="0">
              <a:srgbClr val="999999">
                <a:alpha val="11000"/>
              </a:srgbClr>
            </a:outerShdw>
          </a:effectLst>
        </p:spPr>
        <p:txBody>
          <a:bodyPr spcFirstLastPara="1" wrap="square" lIns="106650" tIns="106650" rIns="106650" bIns="10665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1">
                <a:solidFill>
                  <a:srgbClr val="434343"/>
                </a:solidFill>
              </a:rPr>
              <a:t>「スケジュール」タブより、イベントのプログラム内容をご確認いただけます</a:t>
            </a:r>
            <a:endParaRPr sz="1200" b="1">
              <a:solidFill>
                <a:srgbClr val="434343"/>
              </a:solidFill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3699450" y="4992075"/>
            <a:ext cx="644100" cy="23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925" y="2691775"/>
            <a:ext cx="3234450" cy="3546701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75" y="2833301"/>
            <a:ext cx="4628830" cy="28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/>
          <p:nvPr/>
        </p:nvSpPr>
        <p:spPr>
          <a:xfrm>
            <a:off x="4410375" y="4338100"/>
            <a:ext cx="644100" cy="134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9900"/>
              </a:solidFill>
            </a:endParaRPr>
          </a:p>
        </p:txBody>
      </p:sp>
      <p:cxnSp>
        <p:nvCxnSpPr>
          <p:cNvPr id="219" name="Google Shape;219;p26"/>
          <p:cNvCxnSpPr>
            <a:endCxn id="218" idx="2"/>
          </p:cNvCxnSpPr>
          <p:nvPr/>
        </p:nvCxnSpPr>
        <p:spPr>
          <a:xfrm rot="10800000" flipH="1">
            <a:off x="4485225" y="5687500"/>
            <a:ext cx="247200" cy="435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26"/>
          <p:cNvSpPr/>
          <p:nvPr/>
        </p:nvSpPr>
        <p:spPr>
          <a:xfrm>
            <a:off x="2670150" y="6122950"/>
            <a:ext cx="2062200" cy="5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>
                <a:solidFill>
                  <a:srgbClr val="FF9900"/>
                </a:solidFill>
              </a:rPr>
              <a:t>お気に入りのプログラムに参加マークをつけることが可能です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5153800" y="4271775"/>
            <a:ext cx="2592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5413000" y="2396875"/>
            <a:ext cx="25416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i="1">
                <a:solidFill>
                  <a:srgbClr val="0B5394"/>
                </a:solidFill>
              </a:rPr>
              <a:t>セッション詳細ページ（サンプル）</a:t>
            </a:r>
            <a:endParaRPr sz="1000" i="1">
              <a:solidFill>
                <a:srgbClr val="0B5394"/>
              </a:solidFill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2236450" y="4090375"/>
            <a:ext cx="644100" cy="2391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9900"/>
              </a:solidFill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8363175" y="217825"/>
            <a:ext cx="1166700" cy="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rgbClr val="A4C2F4"/>
                </a:solidFill>
              </a:rPr>
              <a:t>スケジュール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2626975" y="3385525"/>
            <a:ext cx="783000" cy="2391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9900"/>
              </a:solidFill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478075" y="2461850"/>
            <a:ext cx="2541600" cy="2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000" i="1">
                <a:solidFill>
                  <a:srgbClr val="0B5394"/>
                </a:solidFill>
              </a:rPr>
              <a:t>セッション一覧ページ（サンプル）</a:t>
            </a:r>
            <a:endParaRPr sz="1000" i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379C8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1316</Words>
  <Application>Microsoft Office PowerPoint</Application>
  <PresentationFormat>A4 210 x 297 mm</PresentationFormat>
  <Paragraphs>148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Helvetica Neue</vt:lpstr>
      <vt:lpstr>Meiryo</vt:lpstr>
      <vt:lpstr>HiraKakuProN-W3</vt:lpstr>
      <vt:lpstr>Calibri</vt:lpstr>
      <vt:lpstr>Arial</vt:lpstr>
      <vt:lpstr>Office Theme</vt:lpstr>
      <vt:lpstr>Simple Light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越中谷郁美</dc:creator>
  <cp:lastModifiedBy>越中谷 郁美</cp:lastModifiedBy>
  <cp:revision>2</cp:revision>
  <dcterms:modified xsi:type="dcterms:W3CDTF">2021-03-11T12:01:49Z</dcterms:modified>
</cp:coreProperties>
</file>